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7" r:id="rId6"/>
    <p:sldId id="282" r:id="rId7"/>
    <p:sldId id="283" r:id="rId8"/>
    <p:sldId id="285" r:id="rId9"/>
    <p:sldId id="288" r:id="rId10"/>
    <p:sldId id="292" r:id="rId11"/>
    <p:sldId id="291" r:id="rId12"/>
    <p:sldId id="290" r:id="rId13"/>
    <p:sldId id="289" r:id="rId14"/>
    <p:sldId id="28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86A171-8895-4A48-8DB5-24B519B071F3}" v="1" dt="2022-03-04T00:54:38.9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rmeen.ajani@gmail.com" userId="6c7d6445bb1792d3" providerId="LiveId" clId="{AC86A171-8895-4A48-8DB5-24B519B071F3}"/>
    <pc:docChg chg="addSld modSld sldOrd">
      <pc:chgData name="shermeen.ajani@gmail.com" userId="6c7d6445bb1792d3" providerId="LiveId" clId="{AC86A171-8895-4A48-8DB5-24B519B071F3}" dt="2022-03-04T00:54:42.008" v="91" actId="5793"/>
      <pc:docMkLst>
        <pc:docMk/>
      </pc:docMkLst>
      <pc:sldChg chg="modSp mod">
        <pc:chgData name="shermeen.ajani@gmail.com" userId="6c7d6445bb1792d3" providerId="LiveId" clId="{AC86A171-8895-4A48-8DB5-24B519B071F3}" dt="2022-03-04T00:54:42.008" v="91" actId="5793"/>
        <pc:sldMkLst>
          <pc:docMk/>
          <pc:sldMk cId="2021817492" sldId="285"/>
        </pc:sldMkLst>
        <pc:spChg chg="mod">
          <ac:chgData name="shermeen.ajani@gmail.com" userId="6c7d6445bb1792d3" providerId="LiveId" clId="{AC86A171-8895-4A48-8DB5-24B519B071F3}" dt="2022-03-04T00:54:42.008" v="91" actId="5793"/>
          <ac:spMkLst>
            <pc:docMk/>
            <pc:sldMk cId="2021817492" sldId="285"/>
            <ac:spMk id="3" creationId="{2DA6B49B-ECCD-46D0-AF99-EA4B98755245}"/>
          </ac:spMkLst>
        </pc:spChg>
      </pc:sldChg>
      <pc:sldChg chg="addSp delSp modSp new mod ord">
        <pc:chgData name="shermeen.ajani@gmail.com" userId="6c7d6445bb1792d3" providerId="LiveId" clId="{AC86A171-8895-4A48-8DB5-24B519B071F3}" dt="2022-03-04T00:11:41.921" v="48" actId="20577"/>
        <pc:sldMkLst>
          <pc:docMk/>
          <pc:sldMk cId="3485998781" sldId="292"/>
        </pc:sldMkLst>
        <pc:spChg chg="mod">
          <ac:chgData name="shermeen.ajani@gmail.com" userId="6c7d6445bb1792d3" providerId="LiveId" clId="{AC86A171-8895-4A48-8DB5-24B519B071F3}" dt="2022-03-04T00:11:41.921" v="48" actId="20577"/>
          <ac:spMkLst>
            <pc:docMk/>
            <pc:sldMk cId="3485998781" sldId="292"/>
            <ac:spMk id="2" creationId="{539C90ED-42CA-4EC2-8414-84B6B7E8DA76}"/>
          </ac:spMkLst>
        </pc:spChg>
        <pc:spChg chg="del">
          <ac:chgData name="shermeen.ajani@gmail.com" userId="6c7d6445bb1792d3" providerId="LiveId" clId="{AC86A171-8895-4A48-8DB5-24B519B071F3}" dt="2022-03-04T00:11:20.776" v="4" actId="22"/>
          <ac:spMkLst>
            <pc:docMk/>
            <pc:sldMk cId="3485998781" sldId="292"/>
            <ac:spMk id="3" creationId="{C182D970-C283-4AF9-8039-C11AF7D6259A}"/>
          </ac:spMkLst>
        </pc:spChg>
        <pc:picChg chg="add mod ord">
          <ac:chgData name="shermeen.ajani@gmail.com" userId="6c7d6445bb1792d3" providerId="LiveId" clId="{AC86A171-8895-4A48-8DB5-24B519B071F3}" dt="2022-03-04T00:11:20.776" v="4" actId="22"/>
          <ac:picMkLst>
            <pc:docMk/>
            <pc:sldMk cId="3485998781" sldId="292"/>
            <ac:picMk id="5" creationId="{D67CCC27-5EE5-47D4-AFEF-09835234E7E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Mushro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app/profile/shermeen.ajani/viz/mushroomsVisuals/MushroomStory?publish=y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Mushrooms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	Tim Smith</a:t>
            </a:r>
          </a:p>
          <a:p>
            <a:pPr algn="l"/>
            <a:r>
              <a:rPr lang="en-US" sz="2300" dirty="0">
                <a:solidFill>
                  <a:srgbClr val="5792BA"/>
                </a:solidFill>
              </a:rPr>
              <a:t>	Kristen </a:t>
            </a:r>
            <a:r>
              <a:rPr lang="en-US" sz="2300" dirty="0" err="1">
                <a:solidFill>
                  <a:srgbClr val="5792BA"/>
                </a:solidFill>
              </a:rPr>
              <a:t>Hanold</a:t>
            </a:r>
            <a:endParaRPr lang="en-US" sz="2300" dirty="0">
              <a:solidFill>
                <a:srgbClr val="5792BA"/>
              </a:solidFill>
            </a:endParaRPr>
          </a:p>
          <a:p>
            <a:pPr algn="l"/>
            <a:r>
              <a:rPr lang="en-US" sz="2300" dirty="0">
                <a:solidFill>
                  <a:srgbClr val="5792BA"/>
                </a:solidFill>
              </a:rPr>
              <a:t>	</a:t>
            </a:r>
            <a:r>
              <a:rPr lang="en-US" sz="2300" dirty="0" err="1">
                <a:solidFill>
                  <a:srgbClr val="5792BA"/>
                </a:solidFill>
              </a:rPr>
              <a:t>Shermeen</a:t>
            </a:r>
            <a:r>
              <a:rPr lang="en-US" sz="2300" dirty="0">
                <a:solidFill>
                  <a:srgbClr val="5792BA"/>
                </a:solidFill>
              </a:rPr>
              <a:t> Ajani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9CFAC-9304-463C-B1AE-4FF1CB5F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Training a Neural Network Model using the 6 key Characteristics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233999D-2541-4215-A940-25F032A95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095" y="2198729"/>
            <a:ext cx="11655809" cy="4163971"/>
          </a:xfrm>
        </p:spPr>
      </p:pic>
    </p:spTree>
    <p:extLst>
      <p:ext uri="{BB962C8B-B14F-4D97-AF65-F5344CB8AC3E}">
        <p14:creationId xmlns:p14="http://schemas.microsoft.com/office/powerpoint/2010/main" val="3833362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ushroom&#10;&#10;Description automatically generated with medium confidence">
            <a:extLst>
              <a:ext uri="{FF2B5EF4-FFF2-40B4-BE49-F238E27FC236}">
                <a16:creationId xmlns:a16="http://schemas.microsoft.com/office/drawing/2014/main" id="{302F888B-5DF5-434F-B1EE-1774DAF6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6249" b="87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E4C7F3-AA2B-43C0-AF01-7D8CD0023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Our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90369-CD20-4AE2-BBCC-6CAC5D403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582880" cy="4171950"/>
          </a:xfrm>
        </p:spPr>
        <p:txBody>
          <a:bodyPr anchor="ctr">
            <a:normAutofit/>
          </a:bodyPr>
          <a:lstStyle/>
          <a:p>
            <a:r>
              <a:rPr lang="en-US" dirty="0"/>
              <a:t>The six characteristics are sufficient for identifying a mushroom as edible or poisonous:</a:t>
            </a:r>
          </a:p>
          <a:p>
            <a:pPr lvl="1"/>
            <a:r>
              <a:rPr lang="en-US" dirty="0"/>
              <a:t>Odor</a:t>
            </a:r>
          </a:p>
          <a:p>
            <a:pPr lvl="1"/>
            <a:r>
              <a:rPr lang="en-US" dirty="0"/>
              <a:t>Spore Print Color</a:t>
            </a:r>
          </a:p>
          <a:p>
            <a:pPr lvl="1"/>
            <a:r>
              <a:rPr lang="en-US" dirty="0"/>
              <a:t>Habitat</a:t>
            </a:r>
          </a:p>
          <a:p>
            <a:pPr lvl="1"/>
            <a:r>
              <a:rPr lang="en-US" dirty="0"/>
              <a:t>Population</a:t>
            </a:r>
          </a:p>
          <a:p>
            <a:pPr lvl="1"/>
            <a:r>
              <a:rPr lang="en-US" dirty="0"/>
              <a:t>Cap Color</a:t>
            </a:r>
          </a:p>
          <a:p>
            <a:pPr lvl="1"/>
            <a:r>
              <a:rPr lang="en-US" dirty="0"/>
              <a:t>Stalk Surface Below Ring</a:t>
            </a:r>
          </a:p>
        </p:txBody>
      </p:sp>
    </p:spTree>
    <p:extLst>
      <p:ext uri="{BB962C8B-B14F-4D97-AF65-F5344CB8AC3E}">
        <p14:creationId xmlns:p14="http://schemas.microsoft.com/office/powerpoint/2010/main" val="4212026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42CB7-1043-45BC-9448-7976E07B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 dirty="0"/>
              <a:t>Why Mushrooms?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91E87-47FD-4CCC-A628-0136B020C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ctr">
            <a:normAutofit/>
          </a:bodyPr>
          <a:lstStyle/>
          <a:p>
            <a:r>
              <a:rPr lang="en-US" dirty="0"/>
              <a:t>One of our group members enjoys trying new things – even mushrooms from their backyard without knowing if it’s poisonous or not!!!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7" name="Picture 6" descr="A picture containing indoor, pan, stove, dish&#10;&#10;Description automatically generated">
            <a:extLst>
              <a:ext uri="{FF2B5EF4-FFF2-40B4-BE49-F238E27FC236}">
                <a16:creationId xmlns:a16="http://schemas.microsoft.com/office/drawing/2014/main" id="{B03AACE9-661D-49A7-B34D-2731EF2A8F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25" b="-1"/>
          <a:stretch/>
        </p:blipFill>
        <p:spPr>
          <a:xfrm rot="5400000">
            <a:off x="8214535" y="-594184"/>
            <a:ext cx="3383280" cy="4571649"/>
          </a:xfrm>
          <a:prstGeom prst="rect">
            <a:avLst/>
          </a:prstGeom>
        </p:spPr>
      </p:pic>
      <p:pic>
        <p:nvPicPr>
          <p:cNvPr id="5" name="Picture 4" descr="A person holding a potato&#10;&#10;Description automatically generated with low confidence">
            <a:extLst>
              <a:ext uri="{FF2B5EF4-FFF2-40B4-BE49-F238E27FC236}">
                <a16:creationId xmlns:a16="http://schemas.microsoft.com/office/drawing/2014/main" id="{8EFF135B-7DB8-48EC-A709-8AF2F8D898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847" r="1" b="7900"/>
          <a:stretch/>
        </p:blipFill>
        <p:spPr>
          <a:xfrm>
            <a:off x="7620351" y="3429000"/>
            <a:ext cx="457164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06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486E2F-D0C1-4083-88AE-1015B8F6E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44F0C-FF52-40F6-9F41-1A2E55C76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B8E59-C7D8-4491-8B9E-563070BF6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2822"/>
            <a:ext cx="5546272" cy="365837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US" b="0" i="0" u="sng" strike="noStrike" dirty="0">
              <a:effectLst/>
              <a:latin typeface="Arial" panose="020B0604020202020204" pitchFamily="34" charset="0"/>
              <a:hlinkClick r:id="rId3"/>
            </a:endParaRPr>
          </a:p>
          <a:p>
            <a:pPr>
              <a:lnSpc>
                <a:spcPct val="90000"/>
              </a:lnSpc>
            </a:pPr>
            <a:r>
              <a:rPr lang="en-US" b="0" i="0" strike="noStrike" dirty="0">
                <a:effectLst/>
              </a:rPr>
              <a:t>We selected our data set fro</a:t>
            </a:r>
            <a:r>
              <a:rPr lang="en-US" dirty="0">
                <a:effectLst/>
              </a:rPr>
              <a:t>m the University of California Irvine</a:t>
            </a:r>
            <a:endParaRPr lang="en-US" b="0" i="0" strike="noStrike" dirty="0">
              <a:effectLst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10000" lvl="2" indent="0">
              <a:lnSpc>
                <a:spcPct val="90000"/>
              </a:lnSpc>
              <a:buNone/>
            </a:pPr>
            <a:r>
              <a:rPr lang="en-US" b="0" i="0" u="sng" strike="noStrike" dirty="0"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https://archive.ics.uci.edu/ml/datasets/Mushroom</a:t>
            </a:r>
            <a:endParaRPr lang="en-US" b="0" i="0" u="sng" strike="noStrike" dirty="0">
              <a:effectLst/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b="0" i="0" strike="noStrike" dirty="0">
                <a:effectLst/>
              </a:rPr>
              <a:t>Total # of Records: 8,124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# Poisonous: 4,208 (52%)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# Edible: 3,916 (48%)</a:t>
            </a:r>
            <a:endParaRPr lang="en-US" b="0" i="0" strike="noStrike" dirty="0">
              <a:effectLst/>
            </a:endParaRPr>
          </a:p>
          <a:p>
            <a:pPr marL="810000" lvl="2" indent="0">
              <a:lnSpc>
                <a:spcPct val="90000"/>
              </a:lnSpc>
              <a:buNone/>
            </a:pPr>
            <a:endParaRPr lang="en-US" u="sng" dirty="0">
              <a:effectLst/>
              <a:latin typeface="Arial" panose="020B0604020202020204" pitchFamily="34" charset="0"/>
            </a:endParaRPr>
          </a:p>
          <a:p>
            <a:pPr marL="126900" indent="0">
              <a:lnSpc>
                <a:spcPct val="90000"/>
              </a:lnSpc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5" name="Picture 4" descr="A picture containing grass, outdoor, fungus, basidiomycete&#10;&#10;Description automatically generated">
            <a:extLst>
              <a:ext uri="{FF2B5EF4-FFF2-40B4-BE49-F238E27FC236}">
                <a16:creationId xmlns:a16="http://schemas.microsoft.com/office/drawing/2014/main" id="{DB648431-B960-4BCE-8441-41E1F99818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22" r="1539" b="-2"/>
          <a:stretch/>
        </p:blipFill>
        <p:spPr>
          <a:xfrm>
            <a:off x="7066560" y="2132822"/>
            <a:ext cx="4065464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90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148AA-A0AF-4EE0-9FD8-482D8F1D5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 dirty="0"/>
              <a:t>The Analysis Process - Tableau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ABF7B-47E5-4DAF-82D9-CDC10A354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619374"/>
            <a:ext cx="5978072" cy="3075473"/>
          </a:xfrm>
        </p:spPr>
        <p:txBody>
          <a:bodyPr anchor="ctr">
            <a:normAutofit/>
          </a:bodyPr>
          <a:lstStyle/>
          <a:p>
            <a:r>
              <a:rPr lang="en-US" dirty="0"/>
              <a:t>Create visualizations based on characteristics for poisonous mushrooms</a:t>
            </a:r>
          </a:p>
          <a:p>
            <a:r>
              <a:rPr lang="en-US" dirty="0"/>
              <a:t>Utilize the ReadMe provided with the data set from UCI to determine key characteristics grouped together to identify poisonous mushrooms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White stairs with a blue arrow drawn in the middle pointing upwards">
            <a:extLst>
              <a:ext uri="{FF2B5EF4-FFF2-40B4-BE49-F238E27FC236}">
                <a16:creationId xmlns:a16="http://schemas.microsoft.com/office/drawing/2014/main" id="{0263C938-F354-4D3F-A884-8611C4B6B2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6" r="25303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88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B3BF9-B9FA-43C7-BCB5-ECC3A59D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Story Using Tableau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6B49B-ECCD-46D0-AF99-EA4B98755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>
                <a:hlinkClick r:id="rId2"/>
              </a:rPr>
              <a:t>The Mushroom Story on Tableau 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17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F662C799-B874-4F21-9E26-28BC92A6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E9F0C-44B5-4A60-BDC6-99BA3525B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The Analysis Process – </a:t>
            </a:r>
            <a:br>
              <a:rPr lang="en-US" dirty="0"/>
            </a:br>
            <a:r>
              <a:rPr lang="en-US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61179-C9C4-44E2-8283-A8DB58356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350" y="659341"/>
            <a:ext cx="7696199" cy="375073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Training a Neural Network Model using all 22 characteristics in the data set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Training a Neural Network Model using a subset of characteristics based on prior knowledge, experience and educated guess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Training a Neural Network Model using the 6 key characteristics identified in the README included with the dataset from UCI and using automated hyperparameter testing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2A4C7B4-5BD0-43B0-9889-EB7C36A9E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164" y="3956424"/>
            <a:ext cx="5524331" cy="18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21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C90ED-42CA-4EC2-8414-84B6B7E8D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Neural Network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7CCC27-5EE5-47D4-AFEF-09835234E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3328219"/>
            <a:ext cx="10353675" cy="1211212"/>
          </a:xfrm>
        </p:spPr>
      </p:pic>
    </p:spTree>
    <p:extLst>
      <p:ext uri="{BB962C8B-B14F-4D97-AF65-F5344CB8AC3E}">
        <p14:creationId xmlns:p14="http://schemas.microsoft.com/office/powerpoint/2010/main" val="3485998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CF86-1C91-4B45-B916-4A2689A75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Training a Neural Network Model using all 22 characteristics in the data set</a:t>
            </a:r>
            <a:br>
              <a:rPr lang="en-US" sz="4800" dirty="0"/>
            </a:b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68B7F1A-9BFB-48CD-9ED8-69A7695AA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6" y="2076450"/>
            <a:ext cx="10885110" cy="4414132"/>
          </a:xfrm>
        </p:spPr>
      </p:pic>
    </p:spTree>
    <p:extLst>
      <p:ext uri="{BB962C8B-B14F-4D97-AF65-F5344CB8AC3E}">
        <p14:creationId xmlns:p14="http://schemas.microsoft.com/office/powerpoint/2010/main" val="2834847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F8B35-C927-4842-9C0E-E952A1189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15410"/>
            <a:ext cx="10353762" cy="196104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Training a Neural Network Model using a subset of Characteristics</a:t>
            </a:r>
            <a:br>
              <a:rPr lang="en-US" sz="4800" dirty="0"/>
            </a:br>
            <a:endParaRPr lang="en-US" dirty="0"/>
          </a:p>
        </p:txBody>
      </p:sp>
      <p:pic>
        <p:nvPicPr>
          <p:cNvPr id="9" name="Content Placeholder 8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6106340-BAB6-4CE3-AAF4-7103D91C1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236" y="1438275"/>
            <a:ext cx="9611527" cy="5304315"/>
          </a:xfrm>
        </p:spPr>
      </p:pic>
    </p:spTree>
    <p:extLst>
      <p:ext uri="{BB962C8B-B14F-4D97-AF65-F5344CB8AC3E}">
        <p14:creationId xmlns:p14="http://schemas.microsoft.com/office/powerpoint/2010/main" val="13841612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{A17A7BC6-11AD-42F5-BDFA-CC4071CAC4C8}tf11665031_win32</Template>
  <TotalTime>63</TotalTime>
  <Words>259</Words>
  <Application>Microsoft Office PowerPoint</Application>
  <PresentationFormat>Widescreen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Nova</vt:lpstr>
      <vt:lpstr>Arial Nova Light</vt:lpstr>
      <vt:lpstr>Wingdings 2</vt:lpstr>
      <vt:lpstr>SlateVTI</vt:lpstr>
      <vt:lpstr>Mushrooms</vt:lpstr>
      <vt:lpstr>Why Mushrooms?</vt:lpstr>
      <vt:lpstr>Data Set</vt:lpstr>
      <vt:lpstr>The Analysis Process - Tableau</vt:lpstr>
      <vt:lpstr>The Story Using Tableau</vt:lpstr>
      <vt:lpstr>The Analysis Process –  Deep Learning</vt:lpstr>
      <vt:lpstr>Summary of Neural Network Features</vt:lpstr>
      <vt:lpstr>Training a Neural Network Model using all 22 characteristics in the data set </vt:lpstr>
      <vt:lpstr>Training a Neural Network Model using a subset of Characteristics </vt:lpstr>
      <vt:lpstr>Training a Neural Network Model using the 6 key Characteristics</vt:lpstr>
      <vt:lpstr>Our Findings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Mushrooms</dc:title>
  <dc:creator>shermeen.ajani@gmail.com</dc:creator>
  <cp:lastModifiedBy>shermeen.ajani@gmail.com</cp:lastModifiedBy>
  <cp:revision>2</cp:revision>
  <dcterms:created xsi:type="dcterms:W3CDTF">2022-03-02T00:02:45Z</dcterms:created>
  <dcterms:modified xsi:type="dcterms:W3CDTF">2022-03-04T00:54:48Z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